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451" r:id="rId2"/>
    <p:sldId id="455" r:id="rId3"/>
    <p:sldId id="456" r:id="rId4"/>
    <p:sldId id="458" r:id="rId5"/>
    <p:sldId id="459" r:id="rId6"/>
    <p:sldId id="460" r:id="rId7"/>
    <p:sldId id="461" r:id="rId8"/>
    <p:sldId id="462" r:id="rId9"/>
    <p:sldId id="463" r:id="rId10"/>
    <p:sldId id="464" r:id="rId11"/>
    <p:sldId id="465" r:id="rId12"/>
    <p:sldId id="466" r:id="rId13"/>
    <p:sldId id="467" r:id="rId14"/>
    <p:sldId id="469" r:id="rId15"/>
    <p:sldId id="470" r:id="rId16"/>
    <p:sldId id="471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17D6466-34DF-46CC-B951-BA12E1AE3A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DFD64D-13F9-4A98-9E01-C3BAEFE9C0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10/17/2021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5F9B5-0FF0-4CE8-826D-56D4798F3A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1111B8-F1FC-4E77-96C5-24C044FF81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6A0B501-5592-4B85-BDA7-BACD1818E0D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83347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10/17/2021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CDBD5EFC-AB8F-4B27-BF04-E428DB168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2185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8311-79D0-40C2-AD3D-3BA5E8FF16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68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20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418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5135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745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35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021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FCBC-D319-4112-BAA8-6CE8D6F893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278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B9AA-95D7-4002-A15B-089B6CA8E6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84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B3BA-F167-4646-9245-E690D4F465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69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B40E7-712E-459D-B5F8-8AD91C49E7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71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BC3C-F63B-4D61-BF08-35522EBF21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94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B6FB-F853-40B3-B34E-EF80C90F9D5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32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5187-D455-4470-96B0-F71AD1C7251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46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CE3E-4103-4547-A486-4FB743D41E5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8EB2-2DC7-4243-B8C2-B88B6845B9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15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F5F3-966A-4B1C-93BF-14A76991CBD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3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D310840-E8BD-4F29-81D6-A8DEFC9A4C9B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D8E5059-1430-4566-889D-99377479D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22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72C7A99-E7E0-4270-8732-E4087AE5E0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70315" y="1260166"/>
            <a:ext cx="5387885" cy="2086725"/>
          </a:xfrm>
        </p:spPr>
        <p:txBody>
          <a:bodyPr>
            <a:spAutoFit/>
          </a:bodyPr>
          <a:lstStyle/>
          <a:p>
            <a:r>
              <a:rPr lang="en-US" altLang="en-US" dirty="0"/>
              <a:t>The Holy Spirit</a:t>
            </a:r>
            <a:br>
              <a:rPr lang="en-US" altLang="en-US" dirty="0"/>
            </a:br>
            <a:r>
              <a:rPr lang="en-US" altLang="en-US" dirty="0"/>
              <a:t>Lesson 3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72DF7F6-FB57-4D50-972B-50A88E3FD7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3346891"/>
            <a:ext cx="8382000" cy="2291909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5400" b="1" dirty="0"/>
              <a:t>Conviction</a:t>
            </a:r>
          </a:p>
          <a:p>
            <a:pPr>
              <a:lnSpc>
                <a:spcPct val="90000"/>
              </a:lnSpc>
            </a:pPr>
            <a:r>
              <a:rPr lang="en-US" altLang="en-US" sz="5400" b="1" dirty="0"/>
              <a:t>And Conversion</a:t>
            </a:r>
          </a:p>
          <a:p>
            <a:pPr>
              <a:lnSpc>
                <a:spcPct val="90000"/>
              </a:lnSpc>
            </a:pPr>
            <a:r>
              <a:rPr lang="en-US" altLang="en-US" sz="3600" b="1" dirty="0"/>
              <a:t>John 16:1-13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19445C7-5647-4ECE-8165-1CEF8192D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6023"/>
            <a:ext cx="8229600" cy="840230"/>
          </a:xfrm>
        </p:spPr>
        <p:txBody>
          <a:bodyPr>
            <a:spAutoFit/>
          </a:bodyPr>
          <a:lstStyle/>
          <a:p>
            <a:r>
              <a:rPr lang="en-US" altLang="en-US" sz="5400" dirty="0"/>
              <a:t>What Is The Heart?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8F60D06-715B-4982-A569-3878363FC0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1086" y="1600200"/>
            <a:ext cx="8546184" cy="2125710"/>
          </a:xfr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4400" dirty="0"/>
              <a:t>Pricked. Acts 2:37</a:t>
            </a:r>
          </a:p>
          <a:p>
            <a:pPr>
              <a:buFontTx/>
              <a:buNone/>
            </a:pPr>
            <a:r>
              <a:rPr lang="en-US" altLang="en-US" sz="4400" dirty="0"/>
              <a:t>Cut. Acts 5:33; 7:54</a:t>
            </a:r>
          </a:p>
          <a:p>
            <a:pPr>
              <a:buFontTx/>
              <a:buNone/>
            </a:pPr>
            <a:r>
              <a:rPr lang="en-US" altLang="en-US" sz="4400" dirty="0"/>
              <a:t>Condemn or approve. 1 John 3:19-21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3AB33708-5D38-4B6B-B1E8-85D214F8E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2"/>
            <a:ext cx="8229600" cy="1006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Conscience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A257B017-1EF5-492E-95EB-F471558B3A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86800" cy="5188087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3600" dirty="0"/>
              <a:t>Corruption begins in the heart.</a:t>
            </a:r>
            <a:br>
              <a:rPr lang="en-US" altLang="en-US" sz="3600" dirty="0"/>
            </a:br>
            <a:r>
              <a:rPr lang="en-US" altLang="en-US" sz="3600" dirty="0">
                <a:solidFill>
                  <a:schemeClr val="folHlink"/>
                </a:solidFill>
              </a:rPr>
              <a:t>(Matthew 15:18f)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600" dirty="0"/>
              <a:t>Salvation must therefore begin in the heart. </a:t>
            </a:r>
            <a:r>
              <a:rPr lang="en-US" altLang="en-US" sz="3600" dirty="0">
                <a:solidFill>
                  <a:schemeClr val="folHlink"/>
                </a:solidFill>
              </a:rPr>
              <a:t>(Romans 10:10)</a:t>
            </a:r>
          </a:p>
          <a:p>
            <a:pPr marL="0" indent="0">
              <a:buNone/>
            </a:pPr>
            <a:endParaRPr lang="en-US" altLang="en-US" sz="3600" dirty="0">
              <a:solidFill>
                <a:schemeClr val="folHlink"/>
              </a:solidFill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en-US" altLang="en-US" sz="5400" b="1" dirty="0"/>
              <a:t>But 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600" dirty="0"/>
              <a:t>Is this accomplished directly by the Holy Spirit operating on the heart of man or through some medium?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A84A1BC-469C-40D6-AFCA-998460839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054" y="288616"/>
            <a:ext cx="8991600" cy="1172629"/>
          </a:xfrm>
        </p:spPr>
        <p:txBody>
          <a:bodyPr>
            <a:spAutoFit/>
          </a:bodyPr>
          <a:lstStyle/>
          <a:p>
            <a:r>
              <a:rPr lang="en-US" altLang="en-US" sz="3900" dirty="0"/>
              <a:t>The Holy Spirit Operates Through Divine Truth To Change The Heart Of Man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0AF8EA0-6854-4B15-A421-0AF1D8D4CD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2762" y="1591557"/>
            <a:ext cx="8915400" cy="5196487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Old Testament Period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>
                <a:solidFill>
                  <a:schemeClr val="tx1"/>
                </a:solidFill>
                <a:effectLst/>
              </a:rPr>
              <a:t>2 Samuel 23:2</a:t>
            </a:r>
            <a:r>
              <a:rPr lang="en-US" altLang="en-US" sz="2400" dirty="0">
                <a:solidFill>
                  <a:schemeClr val="tx1"/>
                </a:solidFill>
                <a:effectLst/>
              </a:rPr>
              <a:t>, </a:t>
            </a:r>
            <a:r>
              <a:rPr lang="en-US" altLang="en-US" sz="2400" i="1" dirty="0">
                <a:solidFill>
                  <a:schemeClr val="tx1"/>
                </a:solidFill>
                <a:effectLst/>
              </a:rPr>
              <a:t>“</a:t>
            </a:r>
            <a:r>
              <a:rPr lang="en-US" altLang="en-US" sz="2400" b="1" i="1" dirty="0">
                <a:solidFill>
                  <a:schemeClr val="tx1"/>
                </a:solidFill>
                <a:effectLst/>
              </a:rPr>
              <a:t>The Spirit of the Lord spake by me, and his word was in my tongue</a:t>
            </a:r>
            <a:r>
              <a:rPr lang="en-US" altLang="en-US" sz="2400" i="1" dirty="0">
                <a:solidFill>
                  <a:schemeClr val="tx1"/>
                </a:solidFill>
                <a:effectLst/>
              </a:rPr>
              <a:t>.”</a:t>
            </a:r>
            <a:endParaRPr lang="en-US" altLang="en-US" sz="2400" dirty="0">
              <a:solidFill>
                <a:schemeClr val="tx1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en-US" altLang="en-US" sz="2400" b="1" dirty="0">
                <a:solidFill>
                  <a:schemeClr val="tx1"/>
                </a:solidFill>
                <a:effectLst/>
              </a:rPr>
              <a:t>The Hebrew writer ascribes the words of David (Psalms 95:7-10) to the Holy Spirit – Hebrews 3:7-11</a:t>
            </a:r>
            <a:r>
              <a:rPr lang="en-US" altLang="en-US" sz="2400" dirty="0">
                <a:solidFill>
                  <a:schemeClr val="tx1"/>
                </a:solidFill>
                <a:effectLst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>
                <a:solidFill>
                  <a:schemeClr val="tx1"/>
                </a:solidFill>
                <a:effectLst/>
              </a:rPr>
              <a:t>Peter said the words of David were by the Holy Spirit – Acts 1:16,</a:t>
            </a:r>
            <a:r>
              <a:rPr lang="en-US" alt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2400" i="1" dirty="0">
                <a:solidFill>
                  <a:schemeClr val="tx1"/>
                </a:solidFill>
                <a:effectLst/>
              </a:rPr>
              <a:t>“</a:t>
            </a:r>
            <a:r>
              <a:rPr lang="en-US" altLang="en-US" sz="2400" b="1" i="1" dirty="0">
                <a:solidFill>
                  <a:schemeClr val="tx1"/>
                </a:solidFill>
                <a:effectLst/>
              </a:rPr>
              <a:t>Brethren, it was needful that the scriptures should be fulfilled which the Holy Spirit spake before by the mouth of David concerning Judas, who was guide to them that took Jesus</a:t>
            </a:r>
            <a:r>
              <a:rPr lang="en-US" altLang="en-US" sz="2400" i="1" dirty="0">
                <a:solidFill>
                  <a:schemeClr val="tx1"/>
                </a:solidFill>
                <a:effectLst/>
              </a:rPr>
              <a:t>.”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>
                <a:solidFill>
                  <a:schemeClr val="tx1"/>
                </a:solidFill>
                <a:effectLst/>
              </a:rPr>
              <a:t>Nehemiah 9:30</a:t>
            </a:r>
            <a:r>
              <a:rPr lang="en-US" altLang="en-US" sz="2400" dirty="0">
                <a:solidFill>
                  <a:schemeClr val="tx1"/>
                </a:solidFill>
                <a:effectLst/>
              </a:rPr>
              <a:t>, </a:t>
            </a:r>
            <a:r>
              <a:rPr lang="en-US" altLang="en-US" sz="2400" i="1" dirty="0">
                <a:solidFill>
                  <a:schemeClr val="tx1"/>
                </a:solidFill>
                <a:effectLst/>
              </a:rPr>
              <a:t>“</a:t>
            </a:r>
            <a:r>
              <a:rPr lang="en-US" altLang="en-US" sz="2400" b="1" i="1" dirty="0">
                <a:solidFill>
                  <a:schemeClr val="tx1"/>
                </a:solidFill>
                <a:effectLst/>
              </a:rPr>
              <a:t>Yet many years didst thou forebear them and testifiedst against them by thy Spirit in thy prophets</a:t>
            </a:r>
            <a:r>
              <a:rPr lang="en-US" altLang="en-US" sz="2400" i="1" dirty="0">
                <a:solidFill>
                  <a:schemeClr val="tx1"/>
                </a:solidFill>
                <a:effectLst/>
              </a:rPr>
              <a:t>.”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>
                <a:solidFill>
                  <a:schemeClr val="tx1"/>
                </a:solidFill>
                <a:effectLst/>
              </a:rPr>
              <a:t>1 Peter 1:9-11 –</a:t>
            </a:r>
            <a:r>
              <a:rPr lang="en-US" alt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2400" b="1" dirty="0">
                <a:solidFill>
                  <a:schemeClr val="tx1"/>
                </a:solidFill>
                <a:effectLst/>
              </a:rPr>
              <a:t>Peter testifies concerning the prophets.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>
                <a:solidFill>
                  <a:schemeClr val="tx1"/>
                </a:solidFill>
                <a:effectLst/>
              </a:rPr>
              <a:t>2 Peter 1:21</a:t>
            </a:r>
            <a:r>
              <a:rPr lang="en-US" altLang="en-US" sz="2400" dirty="0">
                <a:solidFill>
                  <a:schemeClr val="tx1"/>
                </a:solidFill>
                <a:effectLst/>
              </a:rPr>
              <a:t>, </a:t>
            </a:r>
            <a:r>
              <a:rPr lang="en-US" altLang="en-US" sz="2400" i="1" dirty="0">
                <a:solidFill>
                  <a:schemeClr val="tx1"/>
                </a:solidFill>
                <a:effectLst/>
              </a:rPr>
              <a:t>“</a:t>
            </a:r>
            <a:r>
              <a:rPr lang="en-US" altLang="en-US" sz="2400" b="1" i="1" dirty="0">
                <a:solidFill>
                  <a:schemeClr val="tx1"/>
                </a:solidFill>
                <a:effectLst/>
              </a:rPr>
              <a:t>For prophecy came not in old time by the will of man; but holy men of God spake as they were moved by the Holy Ghost</a:t>
            </a:r>
            <a:r>
              <a:rPr lang="en-US" altLang="en-US" sz="2400" i="1" dirty="0">
                <a:solidFill>
                  <a:schemeClr val="tx1"/>
                </a:solidFill>
                <a:effectLst/>
              </a:rPr>
              <a:t>.” (KJV)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CDD0E01-FBD6-4041-B615-E24D9663B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054" y="18542"/>
            <a:ext cx="8991600" cy="1712777"/>
          </a:xfrm>
        </p:spPr>
        <p:txBody>
          <a:bodyPr>
            <a:spAutoFit/>
          </a:bodyPr>
          <a:lstStyle/>
          <a:p>
            <a:r>
              <a:rPr lang="en-US" altLang="en-US" sz="3900" dirty="0"/>
              <a:t>The Holy Spirit Operates Through The Gospel (Divine Truth) To Change The Heart Of Man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B865824-D19F-498E-A955-6935A6E3E3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905002"/>
            <a:ext cx="8839200" cy="4662815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700" b="1" dirty="0">
                <a:solidFill>
                  <a:srgbClr val="FFFF00"/>
                </a:solidFill>
              </a:rPr>
              <a:t>New Testament Period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700" dirty="0">
                <a:solidFill>
                  <a:schemeClr val="tx1"/>
                </a:solidFill>
                <a:effectLst/>
              </a:rPr>
              <a:t>Ephesians 3:1-5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700" b="1" dirty="0">
                <a:solidFill>
                  <a:schemeClr val="tx1"/>
                </a:solidFill>
                <a:effectLst/>
              </a:rPr>
              <a:t>Revelation 3:6</a:t>
            </a:r>
            <a:r>
              <a:rPr lang="en-US" altLang="en-US" sz="2700" dirty="0">
                <a:solidFill>
                  <a:schemeClr val="tx1"/>
                </a:solidFill>
                <a:effectLst/>
              </a:rPr>
              <a:t>, </a:t>
            </a:r>
            <a:r>
              <a:rPr lang="en-US" altLang="en-US" sz="2700" i="1" dirty="0">
                <a:solidFill>
                  <a:schemeClr val="tx1"/>
                </a:solidFill>
                <a:effectLst/>
              </a:rPr>
              <a:t>“</a:t>
            </a:r>
            <a:r>
              <a:rPr lang="en-US" altLang="en-US" sz="2700" b="1" i="1" dirty="0">
                <a:solidFill>
                  <a:schemeClr val="tx1"/>
                </a:solidFill>
                <a:effectLst/>
              </a:rPr>
              <a:t>He that hath an ear let him hear what the Spirit saith to the churches</a:t>
            </a:r>
            <a:r>
              <a:rPr lang="en-US" altLang="en-US" sz="2700" i="1" dirty="0">
                <a:solidFill>
                  <a:schemeClr val="tx1"/>
                </a:solidFill>
                <a:effectLst/>
              </a:rPr>
              <a:t>.”</a:t>
            </a:r>
            <a:endParaRPr lang="en-US" altLang="en-US" sz="27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700" b="1" dirty="0">
                <a:solidFill>
                  <a:schemeClr val="tx1"/>
                </a:solidFill>
                <a:effectLst/>
              </a:rPr>
              <a:t>1 Peter 1:12 – Peter said that he and others</a:t>
            </a:r>
            <a:r>
              <a:rPr lang="en-US" altLang="en-US" sz="2700" i="1" dirty="0">
                <a:solidFill>
                  <a:schemeClr val="tx1"/>
                </a:solidFill>
                <a:effectLst/>
              </a:rPr>
              <a:t> “</a:t>
            </a:r>
            <a:r>
              <a:rPr lang="en-US" altLang="en-US" sz="2700" b="1" i="1" dirty="0">
                <a:solidFill>
                  <a:schemeClr val="tx1"/>
                </a:solidFill>
                <a:effectLst/>
              </a:rPr>
              <a:t>preached the gospel unto you by the Holy Spirit sent forth from heaven</a:t>
            </a:r>
            <a:r>
              <a:rPr lang="en-US" altLang="en-US" sz="2700" i="1" dirty="0">
                <a:solidFill>
                  <a:schemeClr val="tx1"/>
                </a:solidFill>
                <a:effectLst/>
              </a:rPr>
              <a:t>.”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700" b="1" dirty="0">
                <a:solidFill>
                  <a:schemeClr val="tx1"/>
                </a:solidFill>
                <a:effectLst/>
              </a:rPr>
              <a:t>Romans 1:16-17, </a:t>
            </a:r>
            <a:r>
              <a:rPr lang="en-US" altLang="en-US" sz="2700" b="1" i="1" dirty="0">
                <a:solidFill>
                  <a:schemeClr val="tx1"/>
                </a:solidFill>
                <a:effectLst/>
              </a:rPr>
              <a:t>“For I am not ashamed of the gospel: for it is the power of God unto salvation to every one that believeth; to the Jew first, and also to the Greek. For therein is revealed a righteousness of God from faith unto faith: as it is written, But the righteous shall live by faith.”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2B1958-8E9D-4FCB-AB33-067392F24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6023"/>
            <a:ext cx="8229600" cy="840230"/>
          </a:xfrm>
        </p:spPr>
        <p:txBody>
          <a:bodyPr>
            <a:spAutoFit/>
          </a:bodyPr>
          <a:lstStyle/>
          <a:p>
            <a:r>
              <a:rPr lang="en-US" altLang="en-US" sz="5400" dirty="0"/>
              <a:t>What Is The Gospel?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4BF2945-3C1E-471A-A6B2-3976BD139E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2"/>
            <a:ext cx="8382000" cy="2308324"/>
          </a:xfrm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rgbClr val="FFFF00"/>
                </a:solidFill>
              </a:rPr>
              <a:t>FACTS to be believed.</a:t>
            </a:r>
            <a:br>
              <a:rPr lang="en-US" altLang="en-US" sz="4000" b="1" dirty="0">
                <a:solidFill>
                  <a:srgbClr val="FFFF00"/>
                </a:solidFill>
              </a:rPr>
            </a:br>
            <a:r>
              <a:rPr lang="en-US" altLang="en-US" sz="4000" dirty="0"/>
              <a:t>cf. Mark 1:14-15; Romans 1:16-17;</a:t>
            </a:r>
            <a:br>
              <a:rPr lang="en-US" altLang="en-US" sz="4000" dirty="0"/>
            </a:br>
            <a:r>
              <a:rPr lang="en-US" altLang="en-US" sz="4000" dirty="0"/>
              <a:t>John 20:30-31; Romans 3:23ff;</a:t>
            </a:r>
            <a:br>
              <a:rPr lang="en-US" altLang="en-US" sz="4000" dirty="0"/>
            </a:br>
            <a:r>
              <a:rPr lang="en-US" altLang="en-US" sz="4000" dirty="0"/>
              <a:t>Titus 1:2-3; Acts 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2E0B079-2553-474A-926E-7BF8F666CE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1385"/>
            <a:ext cx="8229600" cy="840230"/>
          </a:xfrm>
        </p:spPr>
        <p:txBody>
          <a:bodyPr>
            <a:spAutoFit/>
          </a:bodyPr>
          <a:lstStyle/>
          <a:p>
            <a:r>
              <a:rPr lang="en-US" altLang="en-US" sz="5400" dirty="0"/>
              <a:t>What Is The Gospel?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343E443-03B5-478C-836F-39FB2F6596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1827" y="1073291"/>
            <a:ext cx="8839200" cy="5632311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sz="3600" b="1" dirty="0">
                <a:solidFill>
                  <a:srgbClr val="FFFF00"/>
                </a:solidFill>
              </a:rPr>
              <a:t>COMMANDMENTS to be obeyed.</a:t>
            </a:r>
            <a:br>
              <a:rPr lang="en-US" altLang="en-US" sz="3600" b="1" dirty="0">
                <a:solidFill>
                  <a:srgbClr val="FFFF00"/>
                </a:solidFill>
              </a:rPr>
            </a:br>
            <a:r>
              <a:rPr lang="en-US" altLang="en-US" sz="3600" dirty="0"/>
              <a:t>2 Thessalonians 1:7-9; cf. Romans 2:8-9</a:t>
            </a:r>
          </a:p>
          <a:p>
            <a:pPr lvl="1">
              <a:spcBef>
                <a:spcPts val="0"/>
              </a:spcBef>
            </a:pPr>
            <a:r>
              <a:rPr lang="en-US" altLang="en-US" sz="3200" u="sng" dirty="0"/>
              <a:t>Faith</a:t>
            </a:r>
            <a:r>
              <a:rPr lang="en-US" altLang="en-US" sz="3200" dirty="0"/>
              <a:t> – John 8:24; Mark 1:14-15</a:t>
            </a:r>
          </a:p>
          <a:p>
            <a:pPr lvl="1">
              <a:spcBef>
                <a:spcPts val="0"/>
              </a:spcBef>
            </a:pPr>
            <a:r>
              <a:rPr lang="en-US" altLang="en-US" sz="3200" u="sng" dirty="0"/>
              <a:t>Repentance</a:t>
            </a:r>
            <a:r>
              <a:rPr lang="en-US" altLang="en-US" sz="3200" dirty="0"/>
              <a:t> – Acts 17:30-31; Luke 13:3;</a:t>
            </a:r>
            <a:br>
              <a:rPr lang="en-US" altLang="en-US" sz="3200" dirty="0"/>
            </a:br>
            <a:r>
              <a:rPr lang="en-US" altLang="en-US" sz="3200" dirty="0"/>
              <a:t>Romans 6:12</a:t>
            </a:r>
          </a:p>
          <a:p>
            <a:pPr lvl="1">
              <a:spcBef>
                <a:spcPts val="0"/>
              </a:spcBef>
            </a:pPr>
            <a:r>
              <a:rPr lang="en-US" altLang="en-US" sz="3200" u="sng" dirty="0"/>
              <a:t>Confession</a:t>
            </a:r>
            <a:r>
              <a:rPr lang="en-US" altLang="en-US" sz="3200" dirty="0"/>
              <a:t> – Matthew 10:32-33; Romans 10:9-10; </a:t>
            </a:r>
            <a:br>
              <a:rPr lang="en-US" altLang="en-US" sz="3200" dirty="0"/>
            </a:br>
            <a:r>
              <a:rPr lang="en-US" altLang="en-US" sz="3200" dirty="0"/>
              <a:t>cf. Acts 8:37</a:t>
            </a:r>
          </a:p>
          <a:p>
            <a:pPr lvl="1">
              <a:spcBef>
                <a:spcPts val="0"/>
              </a:spcBef>
            </a:pPr>
            <a:r>
              <a:rPr lang="en-US" altLang="en-US" sz="3200" u="sng" dirty="0"/>
              <a:t>Baptism</a:t>
            </a:r>
            <a:r>
              <a:rPr lang="en-US" altLang="en-US" sz="3200" dirty="0"/>
              <a:t> – Mark 16:15-16; Acts 2:38; </a:t>
            </a:r>
            <a:br>
              <a:rPr lang="en-US" altLang="en-US" sz="3200" dirty="0"/>
            </a:br>
            <a:r>
              <a:rPr lang="en-US" altLang="en-US" sz="3200" dirty="0"/>
              <a:t>Galatians 3:26-27</a:t>
            </a:r>
          </a:p>
          <a:p>
            <a:pPr lvl="1">
              <a:spcBef>
                <a:spcPts val="0"/>
              </a:spcBef>
            </a:pPr>
            <a:r>
              <a:rPr lang="en-US" altLang="en-US" sz="3200" u="sng" dirty="0"/>
              <a:t>Faithfulness</a:t>
            </a:r>
            <a:r>
              <a:rPr lang="en-US" altLang="en-US" sz="3200" dirty="0"/>
              <a:t> – Revelation 2:10;</a:t>
            </a:r>
            <a:br>
              <a:rPr lang="en-US" altLang="en-US" sz="3200" dirty="0"/>
            </a:br>
            <a:r>
              <a:rPr lang="en-US" altLang="en-US" sz="3200" dirty="0"/>
              <a:t>1 Corinthians. 15:58; cf. 1 Corinthians 15:1-4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115463C-926B-461D-ABDD-6FA491B07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6023"/>
            <a:ext cx="8229600" cy="840230"/>
          </a:xfrm>
        </p:spPr>
        <p:txBody>
          <a:bodyPr>
            <a:spAutoFit/>
          </a:bodyPr>
          <a:lstStyle/>
          <a:p>
            <a:r>
              <a:rPr lang="en-US" altLang="en-US" sz="5400" dirty="0"/>
              <a:t>What Is The Gospel?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1B548B7-B4AF-4D93-AE60-90DD1F02EA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799" y="1600202"/>
            <a:ext cx="7839075" cy="1200329"/>
          </a:xfrm>
        </p:spPr>
        <p:txBody>
          <a:bodyPr wrap="square">
            <a:spAutoFit/>
          </a:bodyPr>
          <a:lstStyle/>
          <a:p>
            <a:r>
              <a:rPr lang="en-US" altLang="en-US" sz="4000" b="1" dirty="0">
                <a:solidFill>
                  <a:srgbClr val="FFFF00"/>
                </a:solidFill>
              </a:rPr>
              <a:t>PROMISES in which to trust</a:t>
            </a:r>
            <a:r>
              <a:rPr lang="en-US" altLang="en-US" sz="4000" dirty="0">
                <a:solidFill>
                  <a:srgbClr val="FFFF00"/>
                </a:solidFill>
              </a:rPr>
              <a:t>.</a:t>
            </a:r>
            <a:br>
              <a:rPr lang="en-US" altLang="en-US" sz="4000" b="1" dirty="0">
                <a:solidFill>
                  <a:srgbClr val="FFFF00"/>
                </a:solidFill>
              </a:rPr>
            </a:br>
            <a:r>
              <a:rPr lang="en-US" altLang="en-US" sz="4000" dirty="0"/>
              <a:t>Romans 8:24-25; Hebrews 6:15-16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F6041C08-51A1-4A48-BC79-7B40CA50C5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86800" cy="5615896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4000" dirty="0">
                <a:effectLst/>
              </a:rPr>
              <a:t>The question is in the conviction and conversion of the sinner to Christ, </a:t>
            </a:r>
            <a:r>
              <a:rPr lang="en-US" altLang="en-US" sz="4800" dirty="0">
                <a:solidFill>
                  <a:schemeClr val="hlink"/>
                </a:solidFill>
              </a:rPr>
              <a:t>“</a:t>
            </a:r>
            <a:r>
              <a:rPr lang="en-US" altLang="en-US" sz="4800" b="1" u="sng" dirty="0">
                <a:solidFill>
                  <a:schemeClr val="hlink"/>
                </a:solidFill>
              </a:rPr>
              <a:t>How does the Holy Spirit exercise his influence upon the heart</a:t>
            </a:r>
            <a:r>
              <a:rPr lang="en-US" altLang="en-US" sz="4800" b="1" dirty="0">
                <a:solidFill>
                  <a:schemeClr val="hlink"/>
                </a:solidFill>
              </a:rPr>
              <a:t>?</a:t>
            </a:r>
            <a:r>
              <a:rPr lang="en-US" altLang="en-US" sz="4800" dirty="0">
                <a:solidFill>
                  <a:schemeClr val="hlink"/>
                </a:solidFill>
              </a:rPr>
              <a:t>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4000" dirty="0">
                <a:effectLst/>
              </a:rPr>
              <a:t>Does he operate immediately (without means) or intermediately (through means)?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4000" dirty="0">
                <a:effectLst/>
              </a:rPr>
              <a:t>Directly or indirectly?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05F2871C-CDED-489A-A478-842F55B55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1525" y="59166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99B71A5B-7A53-427D-AD49-9BA13EB60F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458200" cy="3970318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4000" dirty="0">
                <a:effectLst/>
              </a:rPr>
              <a:t>Our purpose is to show that the Bible teaches that in the conviction and conversion of the sinner to Christ, the Holy Spirit operates upon the sinner’s heart </a:t>
            </a:r>
            <a:r>
              <a:rPr lang="en-US" altLang="en-US" sz="4000" u="sng" dirty="0">
                <a:effectLst/>
              </a:rPr>
              <a:t>through the agency of the Spirit-revealed and Spirit-inspired word of God.</a:t>
            </a:r>
            <a:endParaRPr lang="en-US" alt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B3C30D7-C78C-4524-A835-51B37435F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1419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dirty="0"/>
              <a:t>Why So Much Confusion?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3E03E3D-93E0-4B68-BDA0-49D238720E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2146" y="1600202"/>
            <a:ext cx="8458200" cy="392620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200" dirty="0">
                <a:effectLst/>
              </a:rPr>
              <a:t>“Man is so depraved that he is unable without the direct enabling power of the Holy Spirit to obey the Gospel of the son of God.”</a:t>
            </a:r>
            <a:br>
              <a:rPr lang="en-US" altLang="en-US" sz="3200" dirty="0">
                <a:effectLst/>
              </a:rPr>
            </a:br>
            <a:r>
              <a:rPr lang="en-US" altLang="en-US" sz="1900" dirty="0">
                <a:effectLst/>
              </a:rPr>
              <a:t>(J.B. Moody, Missionary Baptist, in Nashville Debate)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3200" dirty="0">
              <a:effectLst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200" dirty="0">
                <a:effectLst/>
              </a:rPr>
              <a:t>“I, by the natural birth am too wicked to live, too sinful to die … Total Hereditary Depravity means that man in his entire self is bad.”</a:t>
            </a:r>
            <a:br>
              <a:rPr lang="en-US" altLang="en-US" sz="3200" dirty="0">
                <a:effectLst/>
              </a:rPr>
            </a:br>
            <a:r>
              <a:rPr lang="en-US" altLang="en-US" sz="1900" dirty="0">
                <a:effectLst/>
              </a:rPr>
              <a:t>(Albert Garner, Missionary Baptist in The Royal Birth – A Life of Liberty, pages 8-9)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0B739A3-5D63-4D19-81E6-F1BBAAEEE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1419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dirty="0"/>
              <a:t>Calvinism Reviewed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EA0E13-2FD1-41E7-B68A-9FDCBAE362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2"/>
            <a:ext cx="8686800" cy="550798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4800" b="1" dirty="0"/>
              <a:t>T</a:t>
            </a:r>
            <a:r>
              <a:rPr lang="en-US" altLang="en-US" sz="3600" dirty="0"/>
              <a:t>otal Depravity. </a:t>
            </a:r>
            <a:r>
              <a:rPr lang="en-US" altLang="en-US" sz="3600" dirty="0">
                <a:solidFill>
                  <a:schemeClr val="folHlink"/>
                </a:solidFill>
              </a:rPr>
              <a:t>Ezekiel 18:20; Romans 3:23</a:t>
            </a:r>
          </a:p>
          <a:p>
            <a:pPr>
              <a:lnSpc>
                <a:spcPct val="90000"/>
              </a:lnSpc>
            </a:pPr>
            <a:r>
              <a:rPr lang="en-US" altLang="en-US" sz="4800" b="1" dirty="0"/>
              <a:t>U</a:t>
            </a:r>
            <a:r>
              <a:rPr lang="en-US" altLang="en-US" sz="3600" dirty="0"/>
              <a:t>nconditional Election. </a:t>
            </a:r>
            <a:r>
              <a:rPr lang="en-US" altLang="en-US" sz="3600" dirty="0">
                <a:solidFill>
                  <a:schemeClr val="folHlink"/>
                </a:solidFill>
              </a:rPr>
              <a:t>Ephesians 1:3; 	Galatians 3:26f</a:t>
            </a:r>
          </a:p>
          <a:p>
            <a:pPr>
              <a:lnSpc>
                <a:spcPct val="90000"/>
              </a:lnSpc>
            </a:pPr>
            <a:r>
              <a:rPr lang="en-US" altLang="en-US" sz="4800" b="1" dirty="0"/>
              <a:t>L</a:t>
            </a:r>
            <a:r>
              <a:rPr lang="en-US" altLang="en-US" sz="3600" dirty="0"/>
              <a:t>imited Atonement. </a:t>
            </a:r>
            <a:r>
              <a:rPr lang="en-US" altLang="en-US" sz="3600" dirty="0">
                <a:solidFill>
                  <a:schemeClr val="folHlink"/>
                </a:solidFill>
              </a:rPr>
              <a:t>Hebrews 2:10</a:t>
            </a:r>
          </a:p>
          <a:p>
            <a:pPr>
              <a:lnSpc>
                <a:spcPct val="90000"/>
              </a:lnSpc>
            </a:pPr>
            <a:r>
              <a:rPr lang="en-US" altLang="en-US" sz="4800" b="1" dirty="0"/>
              <a:t>I</a:t>
            </a:r>
            <a:r>
              <a:rPr lang="en-US" altLang="en-US" sz="3600" dirty="0"/>
              <a:t>rresistible Grace. </a:t>
            </a:r>
            <a:r>
              <a:rPr lang="en-US" altLang="en-US" sz="3600" dirty="0">
                <a:solidFill>
                  <a:schemeClr val="folHlink"/>
                </a:solidFill>
              </a:rPr>
              <a:t>Romans 5:1; Acts 7:51</a:t>
            </a:r>
          </a:p>
          <a:p>
            <a:pPr>
              <a:lnSpc>
                <a:spcPct val="90000"/>
              </a:lnSpc>
            </a:pPr>
            <a:r>
              <a:rPr lang="en-US" altLang="en-US" sz="4800" b="1" dirty="0"/>
              <a:t>P</a:t>
            </a:r>
            <a:r>
              <a:rPr lang="en-US" altLang="en-US" sz="3600" dirty="0"/>
              <a:t>erseverance of the Saints. </a:t>
            </a:r>
            <a:r>
              <a:rPr lang="en-US" altLang="en-US" sz="3600" dirty="0">
                <a:solidFill>
                  <a:schemeClr val="folHlink"/>
                </a:solidFill>
              </a:rPr>
              <a:t>Galatians 5:4; 	Luke 8; Acts</a:t>
            </a:r>
            <a:r>
              <a:rPr lang="en-US" altLang="en-US" sz="3600" dirty="0"/>
              <a:t> </a:t>
            </a:r>
            <a:r>
              <a:rPr lang="en-US" altLang="en-US" sz="3600" dirty="0">
                <a:solidFill>
                  <a:schemeClr val="folHlink"/>
                </a:solidFill>
              </a:rPr>
              <a:t>8; Hebrews 3:12;</a:t>
            </a:r>
            <a:br>
              <a:rPr lang="en-US" altLang="en-US" sz="3600" dirty="0">
                <a:solidFill>
                  <a:schemeClr val="folHlink"/>
                </a:solidFill>
              </a:rPr>
            </a:br>
            <a:r>
              <a:rPr lang="en-US" altLang="en-US" sz="3600" dirty="0">
                <a:solidFill>
                  <a:schemeClr val="folHlink"/>
                </a:solidFill>
              </a:rPr>
              <a:t>	1 Corinthians 15:58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5A0BE88-0CFB-4227-977A-B06202B3F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2457"/>
            <a:ext cx="8229600" cy="701731"/>
          </a:xfrm>
        </p:spPr>
        <p:txBody>
          <a:bodyPr>
            <a:spAutoFit/>
          </a:bodyPr>
          <a:lstStyle/>
          <a:p>
            <a:r>
              <a:rPr lang="en-US" altLang="en-US" dirty="0"/>
              <a:t>Heart Must Be Changed!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F8BF345-C0F6-465C-97A7-0094C532A5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2762" y="1066800"/>
            <a:ext cx="8915400" cy="5615896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 dirty="0"/>
              <a:t>Jeremiah 17:9</a:t>
            </a:r>
            <a:r>
              <a:rPr lang="en-US" altLang="en-US" sz="3200" dirty="0"/>
              <a:t>, </a:t>
            </a:r>
            <a:r>
              <a:rPr lang="en-US" altLang="en-US" sz="3200" i="1" dirty="0"/>
              <a:t>“</a:t>
            </a:r>
            <a:r>
              <a:rPr lang="en-US" altLang="en-US" sz="3200" b="1" i="1" dirty="0"/>
              <a:t>The </a:t>
            </a:r>
            <a:r>
              <a:rPr lang="en-US" altLang="en-US" sz="3200" b="1" i="1" u="sng" dirty="0"/>
              <a:t>heart is deceitful</a:t>
            </a:r>
            <a:r>
              <a:rPr lang="en-US" altLang="en-US" sz="3200" b="1" i="1" dirty="0"/>
              <a:t> above all things, and it is exceedingly corrupt: who can know it?</a:t>
            </a:r>
            <a:r>
              <a:rPr lang="en-US" altLang="en-US" sz="3200" i="1" dirty="0"/>
              <a:t>”</a:t>
            </a:r>
          </a:p>
          <a:p>
            <a:pPr>
              <a:lnSpc>
                <a:spcPct val="90000"/>
              </a:lnSpc>
            </a:pPr>
            <a:r>
              <a:rPr lang="en-US" altLang="en-US" sz="3200" b="1" dirty="0"/>
              <a:t>Matthew 15:18-20</a:t>
            </a:r>
            <a:r>
              <a:rPr lang="en-US" altLang="en-US" sz="3200" dirty="0"/>
              <a:t>, </a:t>
            </a:r>
            <a:r>
              <a:rPr lang="en-US" altLang="en-US" sz="3200" i="1" dirty="0"/>
              <a:t>“</a:t>
            </a:r>
            <a:r>
              <a:rPr lang="en-US" altLang="en-US" sz="3200" b="1" i="1" dirty="0"/>
              <a:t>But the things which proceed out of the mouth come forth </a:t>
            </a:r>
            <a:r>
              <a:rPr lang="en-US" altLang="en-US" sz="3200" b="1" i="1" u="sng" dirty="0"/>
              <a:t>out of the heart</a:t>
            </a:r>
            <a:r>
              <a:rPr lang="en-US" altLang="en-US" sz="3200" i="1" dirty="0"/>
              <a:t>;</a:t>
            </a:r>
            <a:r>
              <a:rPr lang="en-US" altLang="en-US" sz="3200" b="1" i="1" dirty="0"/>
              <a:t> and they defile the man</a:t>
            </a:r>
            <a:r>
              <a:rPr lang="en-US" altLang="en-US" sz="3200" i="1" dirty="0"/>
              <a:t>. </a:t>
            </a:r>
            <a:r>
              <a:rPr lang="en-US" altLang="en-US" sz="3200" b="1" i="1" dirty="0"/>
              <a:t>For </a:t>
            </a:r>
            <a:r>
              <a:rPr lang="en-US" altLang="en-US" sz="3200" b="1" i="1" u="sng" dirty="0"/>
              <a:t>out of the heart</a:t>
            </a:r>
            <a:r>
              <a:rPr lang="en-US" altLang="en-US" sz="3200" b="1" i="1" dirty="0"/>
              <a:t> come forth evil thoughts</a:t>
            </a:r>
            <a:r>
              <a:rPr lang="en-US" altLang="en-US" sz="3200" i="1" dirty="0"/>
              <a:t>, </a:t>
            </a:r>
            <a:r>
              <a:rPr lang="en-US" altLang="en-US" sz="3200" b="1" i="1" dirty="0"/>
              <a:t>murders</a:t>
            </a:r>
            <a:r>
              <a:rPr lang="en-US" altLang="en-US" sz="3200" i="1" dirty="0"/>
              <a:t>, </a:t>
            </a:r>
            <a:r>
              <a:rPr lang="en-US" altLang="en-US" sz="3200" b="1" i="1" dirty="0"/>
              <a:t>adulteries</a:t>
            </a:r>
            <a:r>
              <a:rPr lang="en-US" altLang="en-US" sz="3200" i="1" dirty="0"/>
              <a:t>, </a:t>
            </a:r>
            <a:r>
              <a:rPr lang="en-US" altLang="en-US" sz="3200" b="1" i="1" dirty="0"/>
              <a:t>fornications</a:t>
            </a:r>
            <a:r>
              <a:rPr lang="en-US" altLang="en-US" sz="3200" i="1" dirty="0"/>
              <a:t>, </a:t>
            </a:r>
            <a:r>
              <a:rPr lang="en-US" altLang="en-US" sz="3200" b="1" i="1" dirty="0"/>
              <a:t>thefts</a:t>
            </a:r>
            <a:r>
              <a:rPr lang="en-US" altLang="en-US" sz="3200" i="1" dirty="0"/>
              <a:t>, </a:t>
            </a:r>
            <a:r>
              <a:rPr lang="en-US" altLang="en-US" sz="3200" b="1" i="1" dirty="0"/>
              <a:t>false witness</a:t>
            </a:r>
            <a:r>
              <a:rPr lang="en-US" altLang="en-US" sz="3200" i="1" dirty="0"/>
              <a:t>, </a:t>
            </a:r>
            <a:r>
              <a:rPr lang="en-US" altLang="en-US" sz="3200" b="1" i="1" dirty="0"/>
              <a:t>railings</a:t>
            </a:r>
            <a:r>
              <a:rPr lang="en-US" altLang="en-US" sz="3200" i="1" dirty="0"/>
              <a:t>: </a:t>
            </a:r>
            <a:r>
              <a:rPr lang="en-US" altLang="en-US" sz="3200" b="1" i="1" dirty="0"/>
              <a:t>these are the things which defile the man</a:t>
            </a:r>
            <a:r>
              <a:rPr lang="en-US" altLang="en-US" sz="3200" i="1" dirty="0"/>
              <a:t>; </a:t>
            </a:r>
            <a:r>
              <a:rPr lang="en-US" altLang="en-US" sz="3200" b="1" i="1" dirty="0"/>
              <a:t>but to eat with unwashen hands defileth not the man</a:t>
            </a:r>
            <a:r>
              <a:rPr lang="en-US" altLang="en-US" sz="3200" i="1" dirty="0"/>
              <a:t>.”</a:t>
            </a:r>
          </a:p>
          <a:p>
            <a:pPr>
              <a:lnSpc>
                <a:spcPct val="90000"/>
              </a:lnSpc>
            </a:pPr>
            <a:r>
              <a:rPr lang="en-US" altLang="en-US" sz="3200" b="1" dirty="0"/>
              <a:t>Acts 15:9</a:t>
            </a:r>
            <a:r>
              <a:rPr lang="en-US" altLang="en-US" sz="3200" dirty="0"/>
              <a:t>, </a:t>
            </a:r>
            <a:r>
              <a:rPr lang="en-US" altLang="en-US" sz="3200" i="1" dirty="0"/>
              <a:t>“</a:t>
            </a:r>
            <a:r>
              <a:rPr lang="en-US" altLang="en-US" sz="3200" b="1" i="1" dirty="0"/>
              <a:t>and he made no distinction between us and them, </a:t>
            </a:r>
            <a:r>
              <a:rPr lang="en-US" altLang="en-US" sz="3200" b="1" i="1" u="sng" dirty="0"/>
              <a:t>cleansing their hearts</a:t>
            </a:r>
            <a:r>
              <a:rPr lang="en-US" altLang="en-US" sz="3200" b="1" i="1" dirty="0"/>
              <a:t> by faith</a:t>
            </a:r>
            <a:r>
              <a:rPr lang="en-US" altLang="en-US" sz="3200" i="1" dirty="0"/>
              <a:t>.”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24E6B44-5D12-484E-82DE-BC787BE7F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6023"/>
            <a:ext cx="8229600" cy="840230"/>
          </a:xfrm>
        </p:spPr>
        <p:txBody>
          <a:bodyPr>
            <a:spAutoFit/>
          </a:bodyPr>
          <a:lstStyle/>
          <a:p>
            <a:r>
              <a:rPr lang="en-US" altLang="en-US" sz="5400" dirty="0"/>
              <a:t>What Is The Heart?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6C30940-9ADA-488C-9864-0287DE0A7E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837700"/>
          </a:xfrm>
        </p:spPr>
        <p:txBody>
          <a:bodyPr>
            <a:spAutoFit/>
          </a:bodyPr>
          <a:lstStyle/>
          <a:p>
            <a:r>
              <a:rPr lang="en-US" altLang="en-US" sz="4400" dirty="0"/>
              <a:t>Thinks. Genesis 6:5; Proverbs 23:7</a:t>
            </a:r>
          </a:p>
          <a:p>
            <a:r>
              <a:rPr lang="en-US" altLang="en-US" sz="4400" dirty="0"/>
              <a:t>Reasons. Mark 2:8</a:t>
            </a:r>
          </a:p>
          <a:p>
            <a:r>
              <a:rPr lang="en-US" altLang="en-US" sz="4400" dirty="0"/>
              <a:t>Understands. Matthew 13:15</a:t>
            </a:r>
          </a:p>
          <a:p>
            <a:r>
              <a:rPr lang="en-US" altLang="en-US" sz="4400" dirty="0"/>
              <a:t>Believes. Acts 8:37; Romans 10:10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BBA16A26-89BF-4FD8-82B2-5FC65031E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2"/>
            <a:ext cx="8229600" cy="1006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Intellect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9D804E6-E07F-4CD1-9202-78D4BBEDA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6023"/>
            <a:ext cx="8229600" cy="840230"/>
          </a:xfrm>
        </p:spPr>
        <p:txBody>
          <a:bodyPr>
            <a:spAutoFit/>
          </a:bodyPr>
          <a:lstStyle/>
          <a:p>
            <a:r>
              <a:rPr lang="en-US" altLang="en-US" sz="5400" dirty="0"/>
              <a:t>What Is The Heart?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1D574C8-ABCF-4ACA-83B0-6789AF5652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125710"/>
          </a:xfrm>
        </p:spPr>
        <p:txBody>
          <a:bodyPr>
            <a:spAutoFit/>
          </a:bodyPr>
          <a:lstStyle/>
          <a:p>
            <a:r>
              <a:rPr lang="en-US" altLang="en-US" sz="4400" dirty="0"/>
              <a:t>Plans and Intends. Hebrews 4:12</a:t>
            </a:r>
          </a:p>
          <a:p>
            <a:r>
              <a:rPr lang="en-US" altLang="en-US" sz="4400" dirty="0"/>
              <a:t>Purposes. 2 Corinthians 9:7</a:t>
            </a:r>
          </a:p>
          <a:p>
            <a:r>
              <a:rPr lang="en-US" altLang="en-US" sz="4400" dirty="0"/>
              <a:t>Executes obedience. Romans 6:17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37DF187E-4000-4828-9322-01590B558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2"/>
            <a:ext cx="8229600" cy="1006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Will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B1BF9EA-A0B4-4357-A27F-A92EED7CC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6023"/>
            <a:ext cx="8229600" cy="840230"/>
          </a:xfrm>
        </p:spPr>
        <p:txBody>
          <a:bodyPr>
            <a:spAutoFit/>
          </a:bodyPr>
          <a:lstStyle/>
          <a:p>
            <a:r>
              <a:rPr lang="en-US" altLang="en-US" sz="5400" dirty="0"/>
              <a:t>What Is The Heart?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6DD6EFC-CE8E-47E5-9A97-7BC7DA1431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837700"/>
          </a:xfrm>
        </p:spPr>
        <p:txBody>
          <a:bodyPr>
            <a:spAutoFit/>
          </a:bodyPr>
          <a:lstStyle/>
          <a:p>
            <a:r>
              <a:rPr lang="en-US" altLang="en-US" sz="4400" dirty="0"/>
              <a:t>Desires. Romans 10:1</a:t>
            </a:r>
          </a:p>
          <a:p>
            <a:r>
              <a:rPr lang="en-US" altLang="en-US" sz="4400" dirty="0"/>
              <a:t>Loves. Matthew 22:37</a:t>
            </a:r>
          </a:p>
          <a:p>
            <a:r>
              <a:rPr lang="en-US" altLang="en-US" sz="4400" dirty="0"/>
              <a:t>Despises. 2 Samuel 6:16</a:t>
            </a:r>
          </a:p>
          <a:p>
            <a:r>
              <a:rPr lang="en-US" altLang="en-US" sz="4400" dirty="0"/>
              <a:t>Trusts. Proverbs 3:5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87BBC233-F523-4B07-85D5-9389C0DE4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2"/>
            <a:ext cx="8229600" cy="1006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Emotions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942</Words>
  <Application>Microsoft Office PowerPoint</Application>
  <PresentationFormat>On-screen Show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Corbel</vt:lpstr>
      <vt:lpstr>Garamond</vt:lpstr>
      <vt:lpstr>Wingdings</vt:lpstr>
      <vt:lpstr>Depth</vt:lpstr>
      <vt:lpstr>The Holy Spirit Lesson 3</vt:lpstr>
      <vt:lpstr>PowerPoint Presentation</vt:lpstr>
      <vt:lpstr>PowerPoint Presentation</vt:lpstr>
      <vt:lpstr>Why So Much Confusion?</vt:lpstr>
      <vt:lpstr>Calvinism Reviewed</vt:lpstr>
      <vt:lpstr>Heart Must Be Changed!</vt:lpstr>
      <vt:lpstr>What Is The Heart?</vt:lpstr>
      <vt:lpstr>What Is The Heart?</vt:lpstr>
      <vt:lpstr>What Is The Heart?</vt:lpstr>
      <vt:lpstr>What Is The Heart?</vt:lpstr>
      <vt:lpstr>PowerPoint Presentation</vt:lpstr>
      <vt:lpstr>The Holy Spirit Operates Through Divine Truth To Change The Heart Of Man</vt:lpstr>
      <vt:lpstr>The Holy Spirit Operates Through The Gospel (Divine Truth) To Change The Heart Of Man </vt:lpstr>
      <vt:lpstr>What Is The Gospel?</vt:lpstr>
      <vt:lpstr>What Is The Gospel?</vt:lpstr>
      <vt:lpstr>What Is The Gospel?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 In Conviction And Conversion (Part 2) (2)</dc:title>
  <dc:creator>Micky Galloway</dc:creator>
  <cp:lastModifiedBy>Richard Lidh</cp:lastModifiedBy>
  <cp:revision>8</cp:revision>
  <cp:lastPrinted>2021-10-24T21:09:21Z</cp:lastPrinted>
  <dcterms:created xsi:type="dcterms:W3CDTF">2021-10-16T19:53:43Z</dcterms:created>
  <dcterms:modified xsi:type="dcterms:W3CDTF">2021-10-24T21:09:23Z</dcterms:modified>
</cp:coreProperties>
</file>